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3" r:id="rId14"/>
    <p:sldId id="270" r:id="rId15"/>
    <p:sldId id="271" r:id="rId16"/>
    <p:sldId id="272" r:id="rId17"/>
    <p:sldId id="274" r:id="rId18"/>
    <p:sldId id="275" r:id="rId19"/>
    <p:sldId id="258" r:id="rId20"/>
    <p:sldId id="281" r:id="rId21"/>
    <p:sldId id="283" r:id="rId22"/>
    <p:sldId id="282" r:id="rId23"/>
    <p:sldId id="284" r:id="rId24"/>
    <p:sldId id="285" r:id="rId25"/>
    <p:sldId id="287" r:id="rId26"/>
    <p:sldId id="286" r:id="rId27"/>
    <p:sldId id="288" r:id="rId28"/>
    <p:sldId id="276" r:id="rId29"/>
    <p:sldId id="277" r:id="rId30"/>
    <p:sldId id="278" r:id="rId31"/>
    <p:sldId id="279" r:id="rId32"/>
    <p:sldId id="28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749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377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63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7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5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13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8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0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11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5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29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F73F2-07BA-453F-92BA-58922375E2E2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35EC6-DA79-472B-8E81-7A66F581DC0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17874" cy="6858001"/>
          </a:xfrm>
          <a:prstGeom prst="frame">
            <a:avLst>
              <a:gd name="adj1" fmla="val 1494"/>
            </a:avLst>
          </a:prstGeom>
          <a:solidFill>
            <a:schemeClr val="accent1"/>
          </a:solidFill>
          <a:ln w="60325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33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764704"/>
            <a:ext cx="6336704" cy="309634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Средства выразительности на ЕГЭ                      (задание 26).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3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err="1" smtClean="0">
                <a:latin typeface="Georgia" panose="02040502050405020303" pitchFamily="18" charset="0"/>
              </a:rPr>
              <a:t>Метони′мия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вид тропа, в котором сближаются слова по смежности обозначаемых понятий или связей.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После спектакля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зал аплодировал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бис почти пятнадцать минут.</a:t>
            </a:r>
            <a:endParaRPr lang="ru-RU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Одной из разновидностей метонимии является синекдоха.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1905000" cy="194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04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Виды метонимии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735076"/>
              </p:ext>
            </p:extLst>
          </p:nvPr>
        </p:nvGraphicFramePr>
        <p:xfrm>
          <a:off x="457200" y="1600200"/>
          <a:ext cx="8229600" cy="4724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Произведение - автор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Читать Гоголя,</a:t>
                      </a:r>
                    </a:p>
                    <a:p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Учить Пушкина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Содержимое – содержащее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Выпил два стакана, съел две тарелки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Жители – населённый пункт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Москва встречает гостей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Сотрудники – организация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Магазин сегодня не работает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Изделие – материал 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Носит брильянты, ходит в мехах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1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err="1" smtClean="0">
                <a:latin typeface="Georgia" panose="02040502050405020303" pitchFamily="18" charset="0"/>
              </a:rPr>
              <a:t>Сине′кдоха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перенос наименования предмета с его части на целое и наоборот.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Эй,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борода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! А как проехать отсюда к Плюшкину?</a:t>
            </a:r>
            <a:endParaRPr lang="ru-RU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Синекдоха часто используется в газетных заголовках. Что волнует современного зрителя? = зрителей.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447002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1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err="1" smtClean="0">
                <a:latin typeface="Georgia" panose="02040502050405020303" pitchFamily="18" charset="0"/>
              </a:rPr>
              <a:t>Оксю′морон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троп, основанный на сочетании слов с противоположным значением  ( сочетание несочетаемого).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532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Таинственно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шумит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лесная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тишина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( </a:t>
            </a:r>
            <a:r>
              <a:rPr lang="ru-RU" sz="35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И.Бунин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</a:t>
            </a:r>
            <a:endParaRPr lang="ru-RU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Оксюморон представляет собой сочетание контрастных слов разных частей речи: жаркий холод.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73861"/>
            <a:ext cx="197167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24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latin typeface="Georgia" panose="02040502050405020303" pitchFamily="18" charset="0"/>
              </a:rPr>
              <a:t>Гипе′рбола</a:t>
            </a:r>
            <a:r>
              <a:rPr lang="ru-RU" b="1" dirty="0" smtClean="0">
                <a:latin typeface="Georgia" panose="02040502050405020303" pitchFamily="18" charset="0"/>
              </a:rPr>
              <a:t>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троп, основанный на преувеличении силы, размера и т.д.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 Ивана Никифоровича шаровары в таких широких складках, что если бы раздуть их, то в них можно бы поместить весь двор с амбарами и строением.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85187"/>
            <a:ext cx="1608981" cy="191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Гипербола </a:t>
            </a:r>
            <a:r>
              <a:rPr lang="ru-RU" sz="2800" dirty="0" err="1" smtClean="0">
                <a:latin typeface="Georgia" panose="02040502050405020303" pitchFamily="18" charset="0"/>
              </a:rPr>
              <a:t>м.б</a:t>
            </a:r>
            <a:r>
              <a:rPr lang="ru-RU" sz="2800" dirty="0" smtClean="0">
                <a:latin typeface="Georgia" panose="02040502050405020303" pitchFamily="18" charset="0"/>
              </a:rPr>
              <a:t> доведена до </a:t>
            </a:r>
            <a:r>
              <a:rPr lang="ru-RU" sz="2800" b="1" dirty="0" smtClean="0">
                <a:latin typeface="Georgia" panose="02040502050405020303" pitchFamily="18" charset="0"/>
              </a:rPr>
              <a:t>гротеска</a:t>
            </a:r>
            <a:r>
              <a:rPr lang="ru-RU" sz="2800" dirty="0" smtClean="0">
                <a:latin typeface="Georgia" panose="02040502050405020303" pitchFamily="18" charset="0"/>
              </a:rPr>
              <a:t> – преувеличения, доходящего до абсурда.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25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Литота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троп, основанный на преуменьшении или нарочитого смягчения.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Стало так тихо, что слышались её лёгкие шаги, звучавшие не громче падения лепестков.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Использование гиперболы и литоты возможно в ироническом, юмористическом, сатирическом контекстах.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57801"/>
            <a:ext cx="187220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8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Каламбур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игра слов, шутка, основанная на многозначности или омонимии.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Любопытная, ветреная Форточка выглянула во двор ( «Интересно,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 ком это сохнет Простыня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?»)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Каламбур – игра слов, при которой одно и то же слово употребляется сразу в 2-х значениях – в прямом и переносном. Чайник </a:t>
            </a:r>
            <a:r>
              <a:rPr lang="ru-RU" sz="2800" b="1" dirty="0" smtClean="0">
                <a:latin typeface="Georgia" panose="02040502050405020303" pitchFamily="18" charset="0"/>
              </a:rPr>
              <a:t>кипел</a:t>
            </a:r>
            <a:r>
              <a:rPr lang="ru-RU" sz="2800" dirty="0" smtClean="0">
                <a:latin typeface="Georgia" panose="02040502050405020303" pitchFamily="18" charset="0"/>
              </a:rPr>
              <a:t> от возмущения.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9" y="4311617"/>
            <a:ext cx="1633103" cy="2286344"/>
          </a:xfrm>
          <a:prstGeom prst="rect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55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Ирония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употребление слова, выражения в таком контексте, который придаёт ему противоположное значение.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28083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Продаются мужские костюмы, фасон один. А цвета какие?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О, огромный выбор цветов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! Чёрный, чёрно- серый, серо- чёрный, черновато – серый, серовато- чёрный, грифельный, аспидный, наждачный, цвет чугуна, коксовый цвет, цвет жмыха и тот цвет, который в старину назывался «сон разбойника». В общем, сами понимаете, цвет один, чистый траур на небогатых похоронах.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1" y="4380549"/>
            <a:ext cx="1857375" cy="2190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2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Перифраз (а)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замена названия предмета описательным оборотом. 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Страна восходящего солнца ( Япония);           Автор «Мастера и Маргариты»                                ( М. Булгаков).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Кроме тропов в качестве выразительных средств </a:t>
            </a:r>
            <a:r>
              <a:rPr lang="ru-RU" sz="2800" dirty="0" err="1" smtClean="0">
                <a:latin typeface="Georgia" panose="02040502050405020303" pitchFamily="18" charset="0"/>
              </a:rPr>
              <a:t>м.б</a:t>
            </a:r>
            <a:r>
              <a:rPr lang="ru-RU" sz="2800" dirty="0" smtClean="0">
                <a:latin typeface="Georgia" panose="02040502050405020303" pitchFamily="18" charset="0"/>
              </a:rPr>
              <a:t>. использованы различные лексические единицы: синонимы, антонимы и </a:t>
            </a:r>
            <a:r>
              <a:rPr lang="ru-RU" sz="2800" dirty="0" err="1" smtClean="0">
                <a:latin typeface="Georgia" panose="02040502050405020303" pitchFamily="18" charset="0"/>
              </a:rPr>
              <a:t>т.д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19"/>
            <a:ext cx="1872208" cy="209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73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39552" y="1484784"/>
            <a:ext cx="7931224" cy="165618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Синонимы</a:t>
            </a:r>
            <a:r>
              <a:rPr lang="ru-RU" dirty="0" smtClean="0">
                <a:latin typeface="Georgia" panose="02040502050405020303" pitchFamily="18" charset="0"/>
              </a:rPr>
              <a:t> – слова, близкие или тождественные по значению: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смелый, отважный, неустрашимый.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6"/>
          <p:cNvSpPr txBox="1">
            <a:spLocks/>
          </p:cNvSpPr>
          <p:nvPr/>
        </p:nvSpPr>
        <p:spPr>
          <a:xfrm>
            <a:off x="323528" y="3429000"/>
            <a:ext cx="8280920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Контекстные синонимы</a:t>
            </a:r>
            <a:r>
              <a:rPr lang="ru-RU" dirty="0" smtClean="0">
                <a:latin typeface="Georgia" panose="02040502050405020303" pitchFamily="18" charset="0"/>
              </a:rPr>
              <a:t> – слова, сближающиеся по значению только в определённом контексте: </a:t>
            </a:r>
            <a:r>
              <a:rPr lang="ru-RU" b="1" dirty="0" smtClean="0">
                <a:latin typeface="Georgia" panose="02040502050405020303" pitchFamily="18" charset="0"/>
              </a:rPr>
              <a:t>Всё то, что было сердцу мило, Уж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отцвело, отговорило,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откуковало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отошло.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Вне контекста эти слова не являются синонимами. 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7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Средства выразительности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1730155"/>
            <a:ext cx="3384376" cy="74868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Georgia" panose="02040502050405020303" pitchFamily="18" charset="0"/>
              </a:rPr>
              <a:t>фонетические</a:t>
            </a:r>
            <a:endParaRPr lang="ru-RU" sz="3600" dirty="0">
              <a:latin typeface="Georgia" panose="0204050205040502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29208" y="2780928"/>
            <a:ext cx="3034680" cy="748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latin typeface="Georgia" panose="02040502050405020303" pitchFamily="18" charset="0"/>
              </a:rPr>
              <a:t>А</a:t>
            </a:r>
            <a:r>
              <a:rPr lang="ru-RU" b="1" dirty="0" smtClean="0">
                <a:latin typeface="Georgia" panose="02040502050405020303" pitchFamily="18" charset="0"/>
              </a:rPr>
              <a:t>ллитерация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220072" y="2747279"/>
            <a:ext cx="3034680" cy="748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latin typeface="Georgia" panose="02040502050405020303" pitchFamily="18" charset="0"/>
              </a:rPr>
              <a:t>А</a:t>
            </a:r>
            <a:r>
              <a:rPr lang="ru-RU" b="1" dirty="0" smtClean="0">
                <a:latin typeface="Georgia" panose="02040502050405020303" pitchFamily="18" charset="0"/>
              </a:rPr>
              <a:t>ссонанс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23528" y="3717032"/>
            <a:ext cx="3384376" cy="28803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Georgia" panose="02040502050405020303" pitchFamily="18" charset="0"/>
              </a:rPr>
              <a:t>п</a:t>
            </a:r>
            <a:r>
              <a:rPr lang="ru-RU" dirty="0" smtClean="0">
                <a:latin typeface="Georgia" panose="02040502050405020303" pitchFamily="18" charset="0"/>
              </a:rPr>
              <a:t>овторение в тексте одинаковых или однородных согласных, придающее ему особую звуковую выразительность.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045224" y="3717641"/>
            <a:ext cx="3384376" cy="28803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Georgia" panose="02040502050405020303" pitchFamily="18" charset="0"/>
              </a:rPr>
              <a:t>п</a:t>
            </a:r>
            <a:r>
              <a:rPr lang="ru-RU" dirty="0" smtClean="0">
                <a:latin typeface="Georgia" panose="02040502050405020303" pitchFamily="18" charset="0"/>
              </a:rPr>
              <a:t>овторение в тексте одинаковых или однотипных гласных, придающее ему особую звуковую выразительность.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354360" y="3717032"/>
            <a:ext cx="3384376" cy="28803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С</a:t>
            </a:r>
            <a:r>
              <a:rPr lang="ru-RU" dirty="0" smtClean="0">
                <a:latin typeface="Georgia" panose="02040502050405020303" pitchFamily="18" charset="0"/>
              </a:rPr>
              <a:t>вищет ветер, </a:t>
            </a:r>
            <a:r>
              <a:rPr lang="ru-RU" b="1" dirty="0" smtClean="0">
                <a:latin typeface="Georgia" panose="02040502050405020303" pitchFamily="18" charset="0"/>
              </a:rPr>
              <a:t>с</a:t>
            </a:r>
            <a:r>
              <a:rPr lang="ru-RU" dirty="0" smtClean="0">
                <a:latin typeface="Georgia" panose="02040502050405020303" pitchFamily="18" charset="0"/>
              </a:rPr>
              <a:t>еребряный ветер                               В </a:t>
            </a:r>
            <a:r>
              <a:rPr lang="ru-RU" b="1" dirty="0" smtClean="0">
                <a:latin typeface="Georgia" panose="02040502050405020303" pitchFamily="18" charset="0"/>
              </a:rPr>
              <a:t>ш</a:t>
            </a:r>
            <a:r>
              <a:rPr lang="ru-RU" dirty="0" smtClean="0">
                <a:latin typeface="Georgia" panose="02040502050405020303" pitchFamily="18" charset="0"/>
              </a:rPr>
              <a:t>ёлковом </a:t>
            </a:r>
            <a:r>
              <a:rPr lang="ru-RU" b="1" dirty="0" smtClean="0">
                <a:latin typeface="Georgia" panose="02040502050405020303" pitchFamily="18" charset="0"/>
              </a:rPr>
              <a:t>ш</a:t>
            </a:r>
            <a:r>
              <a:rPr lang="ru-RU" dirty="0" smtClean="0">
                <a:latin typeface="Georgia" panose="02040502050405020303" pitchFamily="18" charset="0"/>
              </a:rPr>
              <a:t>елесте </a:t>
            </a:r>
            <a:r>
              <a:rPr lang="ru-RU" b="1" dirty="0" smtClean="0">
                <a:latin typeface="Georgia" panose="02040502050405020303" pitchFamily="18" charset="0"/>
              </a:rPr>
              <a:t>с</a:t>
            </a:r>
            <a:r>
              <a:rPr lang="ru-RU" dirty="0" smtClean="0">
                <a:latin typeface="Georgia" panose="02040502050405020303" pitchFamily="18" charset="0"/>
              </a:rPr>
              <a:t>нежного </a:t>
            </a:r>
            <a:r>
              <a:rPr lang="ru-RU" b="1" dirty="0" smtClean="0">
                <a:latin typeface="Georgia" panose="02040502050405020303" pitchFamily="18" charset="0"/>
              </a:rPr>
              <a:t>ш</a:t>
            </a:r>
            <a:r>
              <a:rPr lang="ru-RU" dirty="0" smtClean="0">
                <a:latin typeface="Georgia" panose="02040502050405020303" pitchFamily="18" charset="0"/>
              </a:rPr>
              <a:t>ума.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045224" y="3717641"/>
            <a:ext cx="3384376" cy="28803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Georgia" panose="02040502050405020303" pitchFamily="18" charset="0"/>
              </a:rPr>
              <a:t>Л</a:t>
            </a:r>
            <a:r>
              <a:rPr lang="ru-RU" b="1" dirty="0" smtClean="0">
                <a:latin typeface="Georgia" panose="02040502050405020303" pitchFamily="18" charset="0"/>
              </a:rPr>
              <a:t>ю</a:t>
            </a:r>
            <a:r>
              <a:rPr lang="ru-RU" dirty="0" smtClean="0">
                <a:latin typeface="Georgia" panose="02040502050405020303" pitchFamily="18" charset="0"/>
              </a:rPr>
              <a:t>бл</a:t>
            </a:r>
            <a:r>
              <a:rPr lang="ru-RU" b="1" dirty="0" smtClean="0">
                <a:latin typeface="Georgia" panose="02040502050405020303" pitchFamily="18" charset="0"/>
              </a:rPr>
              <a:t>ю</a:t>
            </a:r>
            <a:r>
              <a:rPr lang="ru-RU" dirty="0" smtClean="0">
                <a:latin typeface="Georgia" panose="02040502050405020303" pitchFamily="18" charset="0"/>
              </a:rPr>
              <a:t> берёз</a:t>
            </a:r>
            <a:r>
              <a:rPr lang="ru-RU" b="1" dirty="0" smtClean="0">
                <a:latin typeface="Georgia" panose="02040502050405020303" pitchFamily="18" charset="0"/>
              </a:rPr>
              <a:t>у</a:t>
            </a:r>
            <a:r>
              <a:rPr lang="ru-RU" dirty="0" smtClean="0">
                <a:latin typeface="Georgia" panose="02040502050405020303" pitchFamily="18" charset="0"/>
              </a:rPr>
              <a:t> р</a:t>
            </a:r>
            <a:r>
              <a:rPr lang="ru-RU" b="1" dirty="0" smtClean="0">
                <a:latin typeface="Georgia" panose="02040502050405020303" pitchFamily="18" charset="0"/>
              </a:rPr>
              <a:t>у</a:t>
            </a:r>
            <a:r>
              <a:rPr lang="ru-RU" dirty="0" smtClean="0">
                <a:latin typeface="Georgia" panose="02040502050405020303" pitchFamily="18" charset="0"/>
              </a:rPr>
              <a:t>сск</a:t>
            </a:r>
            <a:r>
              <a:rPr lang="ru-RU" b="1" dirty="0" smtClean="0">
                <a:latin typeface="Georgia" panose="02040502050405020303" pitchFamily="18" charset="0"/>
              </a:rPr>
              <a:t>у</a:t>
            </a:r>
            <a:r>
              <a:rPr lang="ru-RU" dirty="0" smtClean="0">
                <a:latin typeface="Georgia" panose="02040502050405020303" pitchFamily="18" charset="0"/>
              </a:rPr>
              <a:t>ю, То светл</a:t>
            </a:r>
            <a:r>
              <a:rPr lang="ru-RU" b="1" dirty="0" smtClean="0">
                <a:latin typeface="Georgia" panose="02040502050405020303" pitchFamily="18" charset="0"/>
              </a:rPr>
              <a:t>у</a:t>
            </a:r>
            <a:r>
              <a:rPr lang="ru-RU" dirty="0" smtClean="0">
                <a:latin typeface="Georgia" panose="02040502050405020303" pitchFamily="18" charset="0"/>
              </a:rPr>
              <a:t>ю, то гр</a:t>
            </a:r>
            <a:r>
              <a:rPr lang="ru-RU" b="1" dirty="0" smtClean="0">
                <a:latin typeface="Georgia" panose="02040502050405020303" pitchFamily="18" charset="0"/>
              </a:rPr>
              <a:t>у</a:t>
            </a:r>
            <a:r>
              <a:rPr lang="ru-RU" dirty="0" smtClean="0">
                <a:latin typeface="Georgia" panose="02040502050405020303" pitchFamily="18" charset="0"/>
              </a:rPr>
              <a:t>стн</a:t>
            </a:r>
            <a:r>
              <a:rPr lang="ru-RU" b="1" dirty="0" smtClean="0">
                <a:latin typeface="Georgia" panose="02040502050405020303" pitchFamily="18" charset="0"/>
              </a:rPr>
              <a:t>ую</a:t>
            </a:r>
            <a:r>
              <a:rPr lang="ru-RU" dirty="0" smtClean="0">
                <a:latin typeface="Georgia" panose="02040502050405020303" pitchFamily="18" charset="0"/>
              </a:rPr>
              <a:t>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5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39552" y="1484784"/>
            <a:ext cx="7931224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Антонимы</a:t>
            </a:r>
            <a:r>
              <a:rPr lang="ru-RU" dirty="0" smtClean="0">
                <a:latin typeface="Georgia" panose="02040502050405020303" pitchFamily="18" charset="0"/>
              </a:rPr>
              <a:t> – слова с противоположным значением: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истина – ложь, близко - далеко.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6"/>
          <p:cNvSpPr txBox="1">
            <a:spLocks/>
          </p:cNvSpPr>
          <p:nvPr/>
        </p:nvSpPr>
        <p:spPr>
          <a:xfrm>
            <a:off x="323528" y="3429000"/>
            <a:ext cx="8280920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Контекстные антонимы</a:t>
            </a:r>
            <a:r>
              <a:rPr lang="ru-RU" dirty="0" smtClean="0">
                <a:latin typeface="Georgia" panose="02040502050405020303" pitchFamily="18" charset="0"/>
              </a:rPr>
              <a:t> – слова, приобретающие противоположные значения только в определённом контексте: </a:t>
            </a:r>
            <a:r>
              <a:rPr lang="ru-RU" b="1" dirty="0" smtClean="0">
                <a:latin typeface="Georgia" panose="02040502050405020303" pitchFamily="18" charset="0"/>
              </a:rPr>
              <a:t>Для вас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века, </a:t>
            </a:r>
            <a:r>
              <a:rPr lang="ru-RU" b="1" dirty="0" smtClean="0">
                <a:latin typeface="Georgia" panose="02040502050405020303" pitchFamily="18" charset="0"/>
              </a:rPr>
              <a:t>для нас единый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час.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Вне контекста эти слова не являются антонимами. 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9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3528" y="1484784"/>
            <a:ext cx="8424936" cy="20882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Омонимы</a:t>
            </a:r>
            <a:r>
              <a:rPr lang="ru-RU" dirty="0" smtClean="0">
                <a:latin typeface="Georgia" panose="02040502050405020303" pitchFamily="18" charset="0"/>
              </a:rPr>
              <a:t> – слова разные по значению, но одинаковые по звучанию и написанию 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коса¹ – причёска, коса²– отмель, коса³  - сельскохозяйственное орудие.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6"/>
          <p:cNvSpPr txBox="1">
            <a:spLocks/>
          </p:cNvSpPr>
          <p:nvPr/>
        </p:nvSpPr>
        <p:spPr>
          <a:xfrm>
            <a:off x="323528" y="3933056"/>
            <a:ext cx="8280920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Омонимы часто используются для создания каламбуров: Каков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ни есть, </a:t>
            </a:r>
            <a:r>
              <a:rPr lang="ru-RU" b="1" dirty="0" smtClean="0">
                <a:latin typeface="Georgia" panose="02040502050405020303" pitchFamily="18" charset="0"/>
              </a:rPr>
              <a:t>а хочет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есть.</a:t>
            </a:r>
          </a:p>
        </p:txBody>
      </p:sp>
    </p:spTree>
    <p:extLst>
      <p:ext uri="{BB962C8B-B14F-4D97-AF65-F5344CB8AC3E}">
        <p14:creationId xmlns:p14="http://schemas.microsoft.com/office/powerpoint/2010/main" val="255341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28803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Книжная лексика</a:t>
            </a:r>
            <a:r>
              <a:rPr lang="ru-RU" dirty="0" smtClean="0">
                <a:latin typeface="Georgia" panose="02040502050405020303" pitchFamily="18" charset="0"/>
              </a:rPr>
              <a:t> – слова, характерные для научной, художественной литературы, публицистики, официально- деловых документов; как правило, используются преимущественно в письменной речи: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прерогатива, констатировать, идентичный.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6"/>
          <p:cNvSpPr txBox="1">
            <a:spLocks/>
          </p:cNvSpPr>
          <p:nvPr/>
        </p:nvSpPr>
        <p:spPr>
          <a:xfrm>
            <a:off x="251520" y="4221088"/>
            <a:ext cx="835292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Разговорная лексика</a:t>
            </a:r>
            <a:r>
              <a:rPr lang="ru-RU" dirty="0" smtClean="0">
                <a:latin typeface="Georgia" panose="02040502050405020303" pitchFamily="18" charset="0"/>
              </a:rPr>
              <a:t> – слова, имеющие сниженную окраску, характерные для непринуждённого общения: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девчушка, тараторить.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7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25202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Просторечная лексика</a:t>
            </a:r>
            <a:r>
              <a:rPr lang="ru-RU" dirty="0" smtClean="0">
                <a:latin typeface="Georgia" panose="02040502050405020303" pitchFamily="18" charset="0"/>
              </a:rPr>
              <a:t> – слова, со стилистически сниженным, грубым и даже вульгарным оттенком; находятся за пределами литературной речи: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рожа, дрыхнуть, пялиться.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Стилистически окрашенная лексика используется как средство характеристики героев, выражения авторской оценки, придаёт речи экспрессивную окраску.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62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Архаизмы </a:t>
            </a:r>
            <a:r>
              <a:rPr lang="ru-RU" dirty="0" smtClean="0">
                <a:latin typeface="Georgia" panose="02040502050405020303" pitchFamily="18" charset="0"/>
              </a:rPr>
              <a:t>– устаревшие  слова, заменённые в современном языке синонимами: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ежели (если), лепота (красота).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6"/>
          <p:cNvSpPr txBox="1">
            <a:spLocks/>
          </p:cNvSpPr>
          <p:nvPr/>
        </p:nvSpPr>
        <p:spPr>
          <a:xfrm>
            <a:off x="395536" y="4077072"/>
            <a:ext cx="8352928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Историзмы </a:t>
            </a:r>
            <a:r>
              <a:rPr lang="ru-RU" dirty="0" smtClean="0">
                <a:latin typeface="Georgia" panose="02040502050405020303" pitchFamily="18" charset="0"/>
              </a:rPr>
              <a:t>– устаревшие  слова, вышедшие из употребления в связи с исчезновением предметов или явлений: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боярин, стольник, алтын, нэпман.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3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67634" y="1268760"/>
            <a:ext cx="8352928" cy="1296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Неологизмы </a:t>
            </a:r>
            <a:r>
              <a:rPr lang="ru-RU" dirty="0" smtClean="0">
                <a:latin typeface="Georgia" panose="02040502050405020303" pitchFamily="18" charset="0"/>
              </a:rPr>
              <a:t>–слова, недавно появившиеся в  языке: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лифтинг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(подтяжка), кастинг (отбор).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Объект 6"/>
          <p:cNvSpPr txBox="1">
            <a:spLocks/>
          </p:cNvSpPr>
          <p:nvPr/>
        </p:nvSpPr>
        <p:spPr>
          <a:xfrm>
            <a:off x="323528" y="2708920"/>
            <a:ext cx="8426626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dirty="0" smtClean="0">
                <a:latin typeface="Georgia" panose="02040502050405020303" pitchFamily="18" charset="0"/>
              </a:rPr>
              <a:t>Авторские неологизмы </a:t>
            </a:r>
            <a:r>
              <a:rPr lang="ru-RU" dirty="0" smtClean="0">
                <a:latin typeface="Georgia" panose="02040502050405020303" pitchFamily="18" charset="0"/>
              </a:rPr>
              <a:t>–слова, образованные писателями по существующим в языке словообразовательным моделям и употреблённые лишь однажды: </a:t>
            </a:r>
            <a:r>
              <a:rPr lang="ru-RU" b="1" dirty="0" smtClean="0">
                <a:latin typeface="Georgia" panose="02040502050405020303" pitchFamily="18" charset="0"/>
              </a:rPr>
              <a:t>Я пленён, я очарован, словом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я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огончарован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!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355976" y="3501008"/>
            <a:ext cx="4433664" cy="30969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Устаревшие и новые слова воссоздают колорит определённой эпохи; придают речи различные оттенки ( торжественный, иронический, патетический и </a:t>
            </a:r>
            <a:r>
              <a:rPr lang="ru-RU" sz="2800" dirty="0" err="1" smtClean="0">
                <a:latin typeface="Georgia" panose="02040502050405020303" pitchFamily="18" charset="0"/>
              </a:rPr>
              <a:t>т.д</a:t>
            </a:r>
            <a:r>
              <a:rPr lang="ru-RU" sz="2800" dirty="0" smtClean="0">
                <a:latin typeface="Georgia" panose="02040502050405020303" pitchFamily="18" charset="0"/>
              </a:rPr>
              <a:t>).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5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19442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Диалектизмы </a:t>
            </a:r>
            <a:r>
              <a:rPr lang="ru-RU" dirty="0" smtClean="0">
                <a:latin typeface="Georgia" panose="02040502050405020303" pitchFamily="18" charset="0"/>
              </a:rPr>
              <a:t>–слова, употребляемые только жителями определённой местности: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жердёлы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(абрикосы), балка (овраг).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44008" y="3429000"/>
            <a:ext cx="4145632" cy="316896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Диалектные слова передают колорит определённой местности, являются средством речевой характеристики героев.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3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Лексические единицы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Georgia" panose="02040502050405020303" pitchFamily="18" charset="0"/>
              </a:rPr>
              <a:t>Фразеологизмы </a:t>
            </a:r>
            <a:r>
              <a:rPr lang="ru-RU" dirty="0" smtClean="0">
                <a:latin typeface="Georgia" panose="02040502050405020303" pitchFamily="18" charset="0"/>
              </a:rPr>
              <a:t>– устойчивые сочетания слов: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рубить сплеча, сердце кровью обливается, уносить ноги.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644008" y="3429000"/>
            <a:ext cx="4145632" cy="316896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 algn="ctr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Фразеологизмы позволяют афористично, кратко и ёмко выразить мысль; дают авторскую </a:t>
            </a:r>
            <a:r>
              <a:rPr lang="ru-RU" sz="2800" smtClean="0">
                <a:latin typeface="Georgia" panose="02040502050405020303" pitchFamily="18" charset="0"/>
              </a:rPr>
              <a:t>оценку изображаемому.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73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Задание 1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747719"/>
              </p:ext>
            </p:extLst>
          </p:nvPr>
        </p:nvGraphicFramePr>
        <p:xfrm>
          <a:off x="395536" y="1412776"/>
          <a:ext cx="4258816" cy="5029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88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Georgia" panose="02040502050405020303" pitchFamily="18" charset="0"/>
                        </a:rPr>
                        <a:t>А) Но красоты их безобразной Я скоро таинство постиг.</a:t>
                      </a:r>
                      <a:endParaRPr lang="ru-RU" sz="20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Б) Дрожит изумрудная капля В зелёной ладошке ольхи.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В) Кречинский решил действовать с места в карьер, натиском.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Г) Знакомый серый пиджак мелькнул в толпе, а затем повернул за угол.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Д) В лунные ночи он, словно ящерица, взбирался по гладкой стене на третий этаж.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17985"/>
              </p:ext>
            </p:extLst>
          </p:nvPr>
        </p:nvGraphicFramePr>
        <p:xfrm>
          <a:off x="5004048" y="1397000"/>
          <a:ext cx="3384376" cy="498432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4376"/>
              </a:tblGrid>
              <a:tr h="712047"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Фразеологизм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2. Сравнение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3. Метафора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4. Метонимия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5. Оксюморон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6. Гипербола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7. Ирония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092280" y="5700329"/>
            <a:ext cx="1584176" cy="914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53142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260285"/>
              </p:ext>
            </p:extLst>
          </p:nvPr>
        </p:nvGraphicFramePr>
        <p:xfrm>
          <a:off x="395536" y="1128329"/>
          <a:ext cx="4258816" cy="5486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88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Georgia" panose="02040502050405020303" pitchFamily="18" charset="0"/>
                        </a:rPr>
                        <a:t>А) И сосна до звезды достаёт.</a:t>
                      </a:r>
                      <a:endParaRPr lang="ru-RU" sz="2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Б) Когда я вижу вашу стать, моложе хочется мне стать.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В) С того часу начались для Ильи сладостные мучения.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Г) Господа, я надеюсь, что здесь собрался всё свой народ и никто не вынесет сор из избы.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Д) Огнём извивался в пляске Мартынов и гнулся </a:t>
                      </a:r>
                      <a:r>
                        <a:rPr lang="ru-RU" sz="2200" b="1" dirty="0" err="1" smtClean="0">
                          <a:latin typeface="Georgia" panose="02040502050405020303" pitchFamily="18" charset="0"/>
                        </a:rPr>
                        <a:t>тростинкою</a:t>
                      </a:r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282924"/>
              </p:ext>
            </p:extLst>
          </p:nvPr>
        </p:nvGraphicFramePr>
        <p:xfrm>
          <a:off x="5004048" y="1153728"/>
          <a:ext cx="3384376" cy="498432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4376"/>
              </a:tblGrid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1. Литота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2. Гипербола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3. Каламбур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4. Метонимия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5. Сравнение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6. Оксюморон</a:t>
                      </a: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7. </a:t>
                      </a: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Фразеологизм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092280" y="5700329"/>
            <a:ext cx="1584176" cy="914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23675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1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альтернативный процесс 5"/>
          <p:cNvSpPr/>
          <p:nvPr/>
        </p:nvSpPr>
        <p:spPr>
          <a:xfrm>
            <a:off x="1767498" y="1166454"/>
            <a:ext cx="5036750" cy="700271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Средства выразительности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763689" y="1142250"/>
            <a:ext cx="4891184" cy="748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Лексические (тропы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70249" y="1890930"/>
            <a:ext cx="3877715" cy="456240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Эпитет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Сравнение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Метафора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Олицетворение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Метонимия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Гипербола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Литота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Оксюморон</a:t>
            </a:r>
          </a:p>
          <a:p>
            <a:pPr marL="0" indent="0">
              <a:buNone/>
            </a:pPr>
            <a:endParaRPr lang="ru-RU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8" name="Объект 6"/>
          <p:cNvSpPr txBox="1">
            <a:spLocks/>
          </p:cNvSpPr>
          <p:nvPr/>
        </p:nvSpPr>
        <p:spPr>
          <a:xfrm>
            <a:off x="4716016" y="2001523"/>
            <a:ext cx="3877715" cy="45624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Каламбур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Ирония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Перифраз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Georgia" panose="02040502050405020303" pitchFamily="18" charset="0"/>
              </a:rPr>
              <a:t>Синонимы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Georgia" panose="02040502050405020303" pitchFamily="18" charset="0"/>
              </a:rPr>
              <a:t>Антонимы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Georgia" panose="02040502050405020303" pitchFamily="18" charset="0"/>
              </a:rPr>
              <a:t>Омонимы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Georgia" panose="02040502050405020303" pitchFamily="18" charset="0"/>
              </a:rPr>
              <a:t>Стилистически окрашенная лексика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Georgia" panose="02040502050405020303" pitchFamily="18" charset="0"/>
              </a:rPr>
              <a:t>Фразеологизмы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Задание 3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739007"/>
              </p:ext>
            </p:extLst>
          </p:nvPr>
        </p:nvGraphicFramePr>
        <p:xfrm>
          <a:off x="395536" y="1128327"/>
          <a:ext cx="4258816" cy="48929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8816"/>
              </a:tblGrid>
              <a:tr h="1198276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Georgia" panose="02040502050405020303" pitchFamily="18" charset="0"/>
                        </a:rPr>
                        <a:t>А) Волга под боком, но </a:t>
                      </a:r>
                      <a:r>
                        <a:rPr lang="ru-RU" sz="2200" dirty="0" err="1" smtClean="0">
                          <a:latin typeface="Georgia" panose="02040502050405020303" pitchFamily="18" charset="0"/>
                        </a:rPr>
                        <a:t>заволжане</a:t>
                      </a:r>
                      <a:r>
                        <a:rPr lang="ru-RU" sz="2200" dirty="0" smtClean="0">
                          <a:latin typeface="Georgia" panose="02040502050405020303" pitchFamily="18" charset="0"/>
                        </a:rPr>
                        <a:t> в бурлаки не ходили.</a:t>
                      </a:r>
                      <a:endParaRPr lang="ru-RU" sz="22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Б) Пылаю горы- горны, и море </a:t>
                      </a:r>
                      <a:r>
                        <a:rPr lang="ru-RU" sz="2200" b="1" dirty="0" err="1" smtClean="0">
                          <a:latin typeface="Georgia" panose="02040502050405020303" pitchFamily="18" charset="0"/>
                        </a:rPr>
                        <a:t>синеблузится</a:t>
                      </a:r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В) Покорный энтузиазм толпы.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Г) Лучше умереть, чем жить без рассудка.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1198276"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latin typeface="Georgia" panose="02040502050405020303" pitchFamily="18" charset="0"/>
                        </a:rPr>
                        <a:t>Д) Некоторых гимназистов класс освобождал от драки.</a:t>
                      </a:r>
                      <a:endParaRPr lang="ru-RU" sz="22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69860"/>
              </p:ext>
            </p:extLst>
          </p:nvPr>
        </p:nvGraphicFramePr>
        <p:xfrm>
          <a:off x="5004048" y="1153728"/>
          <a:ext cx="3816424" cy="521716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16424"/>
              </a:tblGrid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1. Метафора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2. Метонимия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3. Историзм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4. Архаизм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5. Авторский неологизм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6. Оксюморон</a:t>
                      </a: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7. </a:t>
                      </a: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Антонимы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092280" y="5700329"/>
            <a:ext cx="1584176" cy="914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35672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01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Задание 4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260091"/>
              </p:ext>
            </p:extLst>
          </p:nvPr>
        </p:nvGraphicFramePr>
        <p:xfrm>
          <a:off x="308451" y="1105198"/>
          <a:ext cx="4258816" cy="545086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8816"/>
              </a:tblGrid>
              <a:tr h="86051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Georgia" panose="02040502050405020303" pitchFamily="18" charset="0"/>
                        </a:rPr>
                        <a:t>А) Сразу вся деревня узнала: к Агафье приехал сын.</a:t>
                      </a:r>
                      <a:endParaRPr lang="ru-RU" sz="20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Б) Они не чувствуют, как простой разговор постепенно переходит в глумление и издевательство.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В) Тополь гудел, как исполинский </a:t>
                      </a:r>
                      <a:r>
                        <a:rPr lang="ru-RU" sz="2000" b="1" dirty="0" err="1" smtClean="0">
                          <a:latin typeface="Georgia" panose="02040502050405020303" pitchFamily="18" charset="0"/>
                        </a:rPr>
                        <a:t>орга′н</a:t>
                      </a: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Г) Приятно иногда размяться и тряхнуть стариной.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13455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Д) Мицкевич предсказывает победу индивидуализма, а Пушкин – его полное поражение.</a:t>
                      </a:r>
                    </a:p>
                    <a:p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505816"/>
              </p:ext>
            </p:extLst>
          </p:nvPr>
        </p:nvGraphicFramePr>
        <p:xfrm>
          <a:off x="5004048" y="1153728"/>
          <a:ext cx="3816424" cy="498432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16424"/>
              </a:tblGrid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1. Метафора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2. Метонимия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3. Фразеологизм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4. Сравнение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5. </a:t>
                      </a: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Антонимы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6. Синонимы </a:t>
                      </a: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7. Каламбур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092280" y="5700329"/>
            <a:ext cx="1584176" cy="914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26435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Задание 5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253822"/>
              </p:ext>
            </p:extLst>
          </p:nvPr>
        </p:nvGraphicFramePr>
        <p:xfrm>
          <a:off x="308451" y="1105198"/>
          <a:ext cx="4258816" cy="504989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58816"/>
              </a:tblGrid>
              <a:tr h="86051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Georgia" panose="02040502050405020303" pitchFamily="18" charset="0"/>
                        </a:rPr>
                        <a:t>А) Раздирает</a:t>
                      </a:r>
                      <a:r>
                        <a:rPr lang="ru-RU" sz="2000" baseline="0" dirty="0" smtClean="0">
                          <a:latin typeface="Georgia" panose="02040502050405020303" pitchFamily="18" charset="0"/>
                        </a:rPr>
                        <a:t> рот зевота шире Мексиканского залива</a:t>
                      </a:r>
                      <a:r>
                        <a:rPr lang="ru-RU" sz="2000" dirty="0" smtClean="0">
                          <a:latin typeface="Georgia" panose="02040502050405020303" pitchFamily="18" charset="0"/>
                        </a:rPr>
                        <a:t>.</a:t>
                      </a:r>
                      <a:endParaRPr lang="ru-RU" sz="20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Б) Мы просто пятимся вперёд</a:t>
                      </a:r>
                      <a:r>
                        <a:rPr lang="ru-RU" sz="2000" b="1" baseline="0" dirty="0" smtClean="0">
                          <a:latin typeface="Georgia" panose="02040502050405020303" pitchFamily="18" charset="0"/>
                        </a:rPr>
                        <a:t> и падаем куда-то ввысь</a:t>
                      </a: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В) В красном закате плыли величавые лебеди – розовато- золотые в солнце.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83213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Г) Дни похожи друг на друга, как облака.</a:t>
                      </a:r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13455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Georgia" panose="02040502050405020303" pitchFamily="18" charset="0"/>
                        </a:rPr>
                        <a:t>Д) Ниже тоненькой былиночки надо голову клонить.</a:t>
                      </a:r>
                    </a:p>
                    <a:p>
                      <a:endParaRPr lang="ru-RU" sz="20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541033"/>
              </p:ext>
            </p:extLst>
          </p:nvPr>
        </p:nvGraphicFramePr>
        <p:xfrm>
          <a:off x="5004048" y="1153728"/>
          <a:ext cx="3816424" cy="498432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16424"/>
              </a:tblGrid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1. Эпитеты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2. Метонимия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3. Гипербола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4. Литота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5. Сравнение</a:t>
                      </a: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6. Оксюморон</a:t>
                      </a:r>
                    </a:p>
                  </a:txBody>
                  <a:tcPr/>
                </a:tc>
              </a:tr>
              <a:tr h="7120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7. </a:t>
                      </a:r>
                      <a:r>
                        <a:rPr lang="ru-RU" sz="2800" b="0" dirty="0" smtClean="0">
                          <a:latin typeface="Georgia" panose="02040502050405020303" pitchFamily="18" charset="0"/>
                        </a:rPr>
                        <a:t>Антонимы</a:t>
                      </a:r>
                      <a:endParaRPr lang="ru-RU" sz="28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092280" y="5700329"/>
            <a:ext cx="1584176" cy="914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36154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7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Georgia" panose="02040502050405020303" pitchFamily="18" charset="0"/>
              </a:rPr>
              <a:t>Эпи′тет</a:t>
            </a:r>
            <a:r>
              <a:rPr lang="ru-RU" dirty="0" smtClean="0">
                <a:latin typeface="Georgia" panose="02040502050405020303" pitchFamily="18" charset="0"/>
              </a:rPr>
              <a:t>- </a:t>
            </a:r>
            <a:r>
              <a:rPr lang="ru-RU" sz="3600" dirty="0" smtClean="0">
                <a:latin typeface="Georgia" panose="02040502050405020303" pitchFamily="18" charset="0"/>
              </a:rPr>
              <a:t>образное определение, подчёркивающее наиболее существенный признак предмета или явления.</a:t>
            </a:r>
            <a:endParaRPr lang="ru-RU" sz="49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2"/>
            <a:ext cx="8568952" cy="384929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Только в спальне горели свечи </a:t>
            </a:r>
            <a:r>
              <a:rPr lang="ru-RU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равнодушно – жёлтым 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огнём</a:t>
            </a:r>
            <a:r>
              <a:rPr lang="ru-RU" dirty="0" smtClean="0">
                <a:latin typeface="Georgia" panose="02040502050405020303" pitchFamily="18" charset="0"/>
              </a:rPr>
              <a:t>. </a:t>
            </a:r>
            <a:r>
              <a:rPr lang="ru-RU" sz="2400" dirty="0" smtClean="0">
                <a:latin typeface="Georgia" panose="02040502050405020303" pitchFamily="18" charset="0"/>
              </a:rPr>
              <a:t>(Ахматова)</a:t>
            </a:r>
            <a:endParaRPr lang="ru-RU" sz="2400" dirty="0"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28396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В задании 26 эпитеты обычно выделены курсивом: </a:t>
            </a:r>
            <a:r>
              <a:rPr lang="ru-RU" sz="2800" i="1" dirty="0" smtClean="0">
                <a:latin typeface="Georgia" panose="02040502050405020303" pitchFamily="18" charset="0"/>
              </a:rPr>
              <a:t>косматые</a:t>
            </a:r>
            <a:r>
              <a:rPr lang="ru-RU" sz="2800" dirty="0" smtClean="0">
                <a:latin typeface="Georgia" panose="02040502050405020303" pitchFamily="18" charset="0"/>
              </a:rPr>
              <a:t> тучи, </a:t>
            </a:r>
            <a:r>
              <a:rPr lang="ru-RU" sz="2800" i="1" dirty="0" smtClean="0">
                <a:latin typeface="Georgia" panose="02040502050405020303" pitchFamily="18" charset="0"/>
              </a:rPr>
              <a:t>серебряный</a:t>
            </a:r>
            <a:r>
              <a:rPr lang="ru-RU" sz="2800" dirty="0" smtClean="0">
                <a:latin typeface="Georgia" panose="02040502050405020303" pitchFamily="18" charset="0"/>
              </a:rPr>
              <a:t> иней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1584176" cy="194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99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78621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Сравнение</a:t>
            </a:r>
            <a:r>
              <a:rPr lang="ru-RU" dirty="0" smtClean="0">
                <a:latin typeface="Georgia" panose="02040502050405020303" pitchFamily="18" charset="0"/>
              </a:rPr>
              <a:t>- </a:t>
            </a:r>
            <a:r>
              <a:rPr lang="ru-RU" sz="3100" dirty="0" smtClean="0">
                <a:latin typeface="Georgia" panose="02040502050405020303" pitchFamily="18" charset="0"/>
              </a:rPr>
              <a:t>троп, в котором происходит уподобление одного предмета, явления другому по какому-либо  признаку.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3"/>
            <a:ext cx="8568952" cy="14407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41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 стройных жниц короткие подолы, </a:t>
            </a:r>
          </a:p>
          <a:p>
            <a:pPr marL="0" indent="0">
              <a:buNone/>
            </a:pPr>
            <a:r>
              <a:rPr lang="ru-RU" sz="41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Как флаги в праздник</a:t>
            </a:r>
            <a:r>
              <a:rPr lang="ru-RU" sz="41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, по ветру летят.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(Ахматова)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Сравнение </a:t>
            </a:r>
            <a:r>
              <a:rPr lang="ru-RU" sz="2800" dirty="0" err="1" smtClean="0">
                <a:latin typeface="Georgia" panose="02040502050405020303" pitchFamily="18" charset="0"/>
              </a:rPr>
              <a:t>м.б</a:t>
            </a:r>
            <a:r>
              <a:rPr lang="ru-RU" sz="2800" dirty="0" smtClean="0">
                <a:latin typeface="Georgia" panose="02040502050405020303" pitchFamily="18" charset="0"/>
              </a:rPr>
              <a:t>. выражено  </a:t>
            </a:r>
            <a:r>
              <a:rPr lang="ru-RU" sz="2800" dirty="0" err="1" smtClean="0">
                <a:latin typeface="Georgia" panose="02040502050405020303" pitchFamily="18" charset="0"/>
              </a:rPr>
              <a:t>сущ-ным</a:t>
            </a:r>
            <a:r>
              <a:rPr lang="ru-RU" sz="2800" dirty="0" smtClean="0">
                <a:latin typeface="Georgia" panose="02040502050405020303" pitchFamily="18" charset="0"/>
              </a:rPr>
              <a:t> в </a:t>
            </a:r>
            <a:r>
              <a:rPr lang="ru-RU" sz="2800" dirty="0" err="1" smtClean="0">
                <a:latin typeface="Georgia" panose="02040502050405020303" pitchFamily="18" charset="0"/>
              </a:rPr>
              <a:t>Тв.п</a:t>
            </a:r>
            <a:r>
              <a:rPr lang="ru-RU" sz="2800" dirty="0" smtClean="0">
                <a:latin typeface="Georgia" panose="02040502050405020303" pitchFamily="18" charset="0"/>
              </a:rPr>
              <a:t>: В голове его </a:t>
            </a:r>
            <a:r>
              <a:rPr lang="ru-RU" sz="2800" b="1" dirty="0" smtClean="0">
                <a:latin typeface="Georgia" panose="02040502050405020303" pitchFamily="18" charset="0"/>
              </a:rPr>
              <a:t>молнией</a:t>
            </a:r>
            <a:r>
              <a:rPr lang="ru-RU" sz="2800" dirty="0" smtClean="0">
                <a:latin typeface="Georgia" panose="02040502050405020303" pitchFamily="18" charset="0"/>
              </a:rPr>
              <a:t> пронеслась мысль. (как молния)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41168"/>
            <a:ext cx="1779739" cy="1779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Способы выражения сравнения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067620"/>
              </p:ext>
            </p:extLst>
          </p:nvPr>
        </p:nvGraphicFramePr>
        <p:xfrm>
          <a:off x="323528" y="980728"/>
          <a:ext cx="8568952" cy="56692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284476"/>
                <a:gridCol w="4284476"/>
              </a:tblGrid>
              <a:tr h="99138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Georgia" panose="02040502050405020303" pitchFamily="18" charset="0"/>
                        </a:rPr>
                        <a:t>СРАВНИТЕЛЬНЫЙ ОБОРОТ</a:t>
                      </a:r>
                      <a:endParaRPr lang="ru-RU" sz="28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Georgia" panose="02040502050405020303" pitchFamily="18" charset="0"/>
                        </a:rPr>
                        <a:t>Внизу</a:t>
                      </a:r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, как зеркало стальное, </a:t>
                      </a:r>
                      <a:r>
                        <a:rPr lang="ru-RU" sz="2400" b="0" dirty="0" smtClean="0">
                          <a:latin typeface="Georgia" panose="02040502050405020303" pitchFamily="18" charset="0"/>
                        </a:rPr>
                        <a:t>Синеют озера струи. (Тютчев)</a:t>
                      </a:r>
                      <a:endParaRPr lang="ru-RU" sz="2400" b="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991385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СРАВНИТЕЛЬНОЕ ПРИДАТОЧНОЕ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Станет как-то</a:t>
                      </a:r>
                      <a:r>
                        <a:rPr lang="ru-RU" sz="2400" baseline="0" dirty="0" smtClean="0">
                          <a:latin typeface="Georgia" panose="02040502050405020303" pitchFamily="18" charset="0"/>
                        </a:rPr>
                        <a:t> радостно и больно, </a:t>
                      </a:r>
                      <a:r>
                        <a:rPr lang="ru-RU" sz="2400" b="1" i="1" baseline="0" dirty="0" smtClean="0">
                          <a:latin typeface="Georgia" panose="02040502050405020303" pitchFamily="18" charset="0"/>
                        </a:rPr>
                        <a:t>будто кто-то шепчет о любви</a:t>
                      </a:r>
                      <a:r>
                        <a:rPr lang="ru-RU" sz="2400" baseline="0" dirty="0" smtClean="0">
                          <a:latin typeface="Georgia" panose="02040502050405020303" pitchFamily="18" charset="0"/>
                        </a:rPr>
                        <a:t>. (</a:t>
                      </a:r>
                      <a:r>
                        <a:rPr lang="ru-RU" sz="2400" baseline="0" dirty="0" err="1" smtClean="0">
                          <a:latin typeface="Georgia" panose="02040502050405020303" pitchFamily="18" charset="0"/>
                        </a:rPr>
                        <a:t>Н.Рубцов</a:t>
                      </a:r>
                      <a:r>
                        <a:rPr lang="ru-RU" sz="2400" baseline="0" dirty="0" smtClean="0">
                          <a:latin typeface="Georgia" panose="02040502050405020303" pitchFamily="18" charset="0"/>
                        </a:rPr>
                        <a:t>)</a:t>
                      </a:r>
                      <a:endParaRPr lang="ru-RU" sz="2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543663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Существительное в Творительном падеже</a:t>
                      </a:r>
                      <a:endParaRPr lang="ru-RU" sz="2800" b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Из перерубленной старой берёзы </a:t>
                      </a:r>
                      <a:r>
                        <a:rPr lang="ru-RU" sz="2400" b="1" dirty="0" smtClean="0">
                          <a:latin typeface="Georgia" panose="02040502050405020303" pitchFamily="18" charset="0"/>
                        </a:rPr>
                        <a:t>градом</a:t>
                      </a:r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Georgia" panose="02040502050405020303" pitchFamily="18" charset="0"/>
                        </a:rPr>
                        <a:t>лилися</a:t>
                      </a:r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 прощальные слёзы. </a:t>
                      </a:r>
                      <a:endParaRPr lang="ru-RU" sz="2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  <a:tr h="543663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С помощью слов </a:t>
                      </a:r>
                      <a:r>
                        <a:rPr lang="ru-RU" sz="2800" b="1" i="1" dirty="0" smtClean="0">
                          <a:latin typeface="Georgia" panose="02040502050405020303" pitchFamily="18" charset="0"/>
                        </a:rPr>
                        <a:t>похож</a:t>
                      </a:r>
                      <a:r>
                        <a:rPr lang="ru-RU" sz="2800" b="1" dirty="0" smtClean="0"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2800" b="1" i="1" dirty="0" smtClean="0">
                          <a:latin typeface="Georgia" panose="02040502050405020303" pitchFamily="18" charset="0"/>
                        </a:rPr>
                        <a:t>напоминает</a:t>
                      </a:r>
                      <a:endParaRPr lang="ru-RU" sz="2800" b="1" i="1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Georgia" panose="02040502050405020303" pitchFamily="18" charset="0"/>
                        </a:rPr>
                        <a:t>Косач вытянул свою длинную шею и завёл долгую, похожую на журчание ручейка песню.</a:t>
                      </a:r>
                      <a:endParaRPr lang="ru-RU" sz="2400" dirty="0">
                        <a:latin typeface="Georgia" panose="0204050205040502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2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Метафора</a:t>
            </a:r>
            <a:r>
              <a:rPr lang="ru-RU" dirty="0" smtClean="0">
                <a:latin typeface="Georgia" panose="02040502050405020303" pitchFamily="18" charset="0"/>
              </a:rPr>
              <a:t>- </a:t>
            </a:r>
            <a:r>
              <a:rPr lang="ru-RU" sz="3100" dirty="0" smtClean="0">
                <a:latin typeface="Georgia" panose="02040502050405020303" pitchFamily="18" charset="0"/>
              </a:rPr>
              <a:t>выражение, употребляемое в переносном значении.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Лавина писем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 выражениями восхищения и восторга  обрушилась на Андрея Васильевича</a:t>
            </a:r>
            <a:r>
              <a:rPr lang="ru-RU" sz="39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r>
              <a:rPr lang="ru-RU" sz="3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(</a:t>
            </a:r>
            <a:r>
              <a:rPr lang="ru-RU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Рязанов)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Метафору часто называют скрытым сравнением.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Океан любви= любовь как океан.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80542"/>
            <a:ext cx="14573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24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Развёрнутая метафора</a:t>
            </a:r>
            <a:r>
              <a:rPr lang="ru-RU" dirty="0" smtClean="0">
                <a:latin typeface="Georgia" panose="02040502050405020303" pitchFamily="18" charset="0"/>
              </a:rPr>
              <a:t>- </a:t>
            </a:r>
            <a:r>
              <a:rPr lang="ru-RU" sz="3100" dirty="0" smtClean="0">
                <a:latin typeface="Georgia" panose="02040502050405020303" pitchFamily="18" charset="0"/>
              </a:rPr>
              <a:t>распространение метафорического образа на несколько фраз.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568952" cy="23042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пеплом повседневного,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казалось бы, ставшим привычного 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угнетения кипела лава страданий и обид.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Время от времени озлобление вырывалось наружу</a:t>
            </a:r>
            <a:r>
              <a:rPr lang="ru-RU" sz="35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извержением восстаний.</a:t>
            </a:r>
            <a:endParaRPr lang="ru-RU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80542"/>
            <a:ext cx="14573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36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Georgia" panose="02040502050405020303" pitchFamily="18" charset="0"/>
              </a:rPr>
              <a:t>Олицетворение </a:t>
            </a:r>
            <a:r>
              <a:rPr lang="ru-RU" dirty="0" smtClean="0">
                <a:latin typeface="Georgia" panose="02040502050405020303" pitchFamily="18" charset="0"/>
              </a:rPr>
              <a:t>– </a:t>
            </a:r>
            <a:r>
              <a:rPr lang="ru-RU" sz="3100" dirty="0" smtClean="0">
                <a:latin typeface="Georgia" panose="02040502050405020303" pitchFamily="18" charset="0"/>
              </a:rPr>
              <a:t>наделение неодушевлённых предметов признаками и свойствами человека.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1800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   </a:t>
            </a:r>
            <a:r>
              <a:rPr lang="ru-RU" sz="35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Зима недаром злится, Прошла её пора – Весна в окно стучится И гонит со двора. (Тютчев)</a:t>
            </a:r>
            <a:endParaRPr lang="ru-RU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3717641"/>
            <a:ext cx="4145632" cy="28803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latin typeface="Georgia" panose="02040502050405020303" pitchFamily="18" charset="0"/>
              </a:rPr>
              <a:t>Готовимся к ЕГЭ</a:t>
            </a:r>
          </a:p>
          <a:p>
            <a:pPr marL="0" indent="0">
              <a:buNone/>
            </a:pPr>
            <a:r>
              <a:rPr lang="ru-RU" sz="2800" dirty="0" smtClean="0">
                <a:latin typeface="Georgia" panose="02040502050405020303" pitchFamily="18" charset="0"/>
              </a:rPr>
              <a:t>Олицетворение создаётся обычно </a:t>
            </a:r>
            <a:r>
              <a:rPr lang="ru-RU" sz="2800" b="1" dirty="0" smtClean="0">
                <a:latin typeface="Georgia" panose="02040502050405020303" pitchFamily="18" charset="0"/>
              </a:rPr>
              <a:t>глаголами</a:t>
            </a:r>
            <a:r>
              <a:rPr lang="ru-RU" sz="2800" dirty="0" smtClean="0">
                <a:latin typeface="Georgia" panose="02040502050405020303" pitchFamily="18" charset="0"/>
              </a:rPr>
              <a:t>, а эпитеты – </a:t>
            </a:r>
            <a:r>
              <a:rPr lang="ru-RU" sz="2800" b="1" dirty="0" smtClean="0">
                <a:latin typeface="Georgia" panose="02040502050405020303" pitchFamily="18" charset="0"/>
              </a:rPr>
              <a:t>прилагательными</a:t>
            </a:r>
            <a:r>
              <a:rPr lang="ru-RU" sz="2800" dirty="0" smtClean="0">
                <a:latin typeface="Georgia" panose="02040502050405020303" pitchFamily="18" charset="0"/>
              </a:rPr>
              <a:t>.     Дождь плачет; плаксивый дождь.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88326"/>
            <a:ext cx="23812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541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1690</Words>
  <Application>Microsoft Office PowerPoint</Application>
  <PresentationFormat>Экран (4:3)</PresentationFormat>
  <Paragraphs>205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Средства выразительности на ЕГЭ                      (задание 26).</vt:lpstr>
      <vt:lpstr>Средства выразительности</vt:lpstr>
      <vt:lpstr>Средства выразительности</vt:lpstr>
      <vt:lpstr>Эпи′тет- образное определение, подчёркивающее наиболее существенный признак предмета или явления.</vt:lpstr>
      <vt:lpstr>Сравнение- троп, в котором происходит уподобление одного предмета, явления другому по какому-либо  признаку.</vt:lpstr>
      <vt:lpstr>Способы выражения сравнения</vt:lpstr>
      <vt:lpstr>Метафора- выражение, употребляемое в переносном значении.</vt:lpstr>
      <vt:lpstr>Развёрнутая метафора- распространение метафорического образа на несколько фраз.</vt:lpstr>
      <vt:lpstr>Олицетворение – наделение неодушевлённых предметов признаками и свойствами человека.</vt:lpstr>
      <vt:lpstr>Метони′мия – вид тропа, в котором сближаются слова по смежности обозначаемых понятий или связей.</vt:lpstr>
      <vt:lpstr>Виды метонимии</vt:lpstr>
      <vt:lpstr>Сине′кдоха – перенос наименования предмета с его части на целое и наоборот.</vt:lpstr>
      <vt:lpstr>Оксю′морон – троп, основанный на сочетании слов с противоположным значением  ( сочетание несочетаемого).</vt:lpstr>
      <vt:lpstr>Гипе′рбола – троп, основанный на преувеличении силы, размера и т.д.</vt:lpstr>
      <vt:lpstr>Литота – троп, основанный на преуменьшении или нарочитого смягчения. </vt:lpstr>
      <vt:lpstr>Каламбур – игра слов, шутка, основанная на многозначности или омонимии. </vt:lpstr>
      <vt:lpstr>Ирония – употребление слова, выражения в таком контексте, который придаёт ему противоположное значение. </vt:lpstr>
      <vt:lpstr>Перифраз (а) – замена названия предмета описательным оборотом. 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Лексические единицы</vt:lpstr>
      <vt:lpstr>Задание 1</vt:lpstr>
      <vt:lpstr>Задание 2</vt:lpstr>
      <vt:lpstr>Задание 3</vt:lpstr>
      <vt:lpstr>Задание 4</vt:lpstr>
      <vt:lpstr>Задание 5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выразительности на ЕГЭ                      (задание 26).</dc:title>
  <dc:creator>DNA7 X86</dc:creator>
  <cp:lastModifiedBy>DNA7 X86</cp:lastModifiedBy>
  <cp:revision>38</cp:revision>
  <dcterms:created xsi:type="dcterms:W3CDTF">2019-03-10T07:59:09Z</dcterms:created>
  <dcterms:modified xsi:type="dcterms:W3CDTF">2019-03-11T12:41:33Z</dcterms:modified>
</cp:coreProperties>
</file>